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8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5"/>
    <p:sldMasterId id="2147483827" r:id="rId6"/>
    <p:sldMasterId id="2147483741" r:id="rId7"/>
    <p:sldMasterId id="2147483820" r:id="rId8"/>
    <p:sldMasterId id="2147483748" r:id="rId9"/>
    <p:sldMasterId id="2147483765" r:id="rId10"/>
    <p:sldMasterId id="2147483784" r:id="rId11"/>
    <p:sldMasterId id="2147483806" r:id="rId12"/>
    <p:sldMasterId id="2147483813" r:id="rId13"/>
  </p:sldMasterIdLst>
  <p:notesMasterIdLst>
    <p:notesMasterId r:id="rId29"/>
  </p:notesMasterIdLst>
  <p:handoutMasterIdLst>
    <p:handoutMasterId r:id="rId30"/>
  </p:handoutMasterIdLst>
  <p:sldIdLst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56" r:id="rId25"/>
    <p:sldId id="258" r:id="rId26"/>
    <p:sldId id="260" r:id="rId27"/>
    <p:sldId id="272" r:id="rId28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3D53CEEC-60F7-CF4F-BC28-5CF0C912D57F}">
          <p14:sldIdLst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56"/>
            <p14:sldId id="258"/>
            <p14:sldId id="260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5511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90" userDrawn="1">
          <p15:clr>
            <a:srgbClr val="A4A3A4"/>
          </p15:clr>
        </p15:guide>
        <p15:guide id="5" pos="6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59" userDrawn="1">
          <p15:clr>
            <a:srgbClr val="A4A3A4"/>
          </p15:clr>
        </p15:guide>
        <p15:guide id="3" orient="horz" pos="3129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9182" autoAdjust="0"/>
  </p:normalViewPr>
  <p:slideViewPr>
    <p:cSldViewPr snapToGrid="0">
      <p:cViewPr varScale="1">
        <p:scale>
          <a:sx n="97" d="100"/>
          <a:sy n="97" d="100"/>
        </p:scale>
        <p:origin x="499" y="77"/>
      </p:cViewPr>
      <p:guideLst>
        <p:guide orient="horz" pos="3566"/>
        <p:guide pos="5511"/>
        <p:guide orient="horz" pos="799"/>
        <p:guide pos="90"/>
        <p:guide pos="610"/>
      </p:guideLst>
    </p:cSldViewPr>
  </p:slideViewPr>
  <p:outlineViewPr>
    <p:cViewPr>
      <p:scale>
        <a:sx n="33" d="100"/>
        <a:sy n="33" d="100"/>
      </p:scale>
      <p:origin x="0" y="1638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1050" y="-102"/>
      </p:cViewPr>
      <p:guideLst>
        <p:guide orient="horz" pos="2881"/>
        <p:guide pos="2159"/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1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6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DB77-114A-CF49-8211-C9E11BCA876B}" type="datetime1">
              <a:rPr lang="sv-SE" smtClean="0"/>
              <a:t>2017-03-17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AB82-9E31-C449-A750-DAAA6B883A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5672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DA55F-6334-7147-B06C-2CBC8FCBBFBB}" type="datetime1">
              <a:rPr lang="sv-SE" smtClean="0"/>
              <a:t>2017-03-17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51153-E33D-A54E-946E-30A37C73DA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89882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61400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4288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51314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3419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4073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936250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75303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594524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242966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192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06955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794382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876185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965436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986547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40582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6118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761910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96212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356139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049821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51675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197937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793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5675301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5894859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9609664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6172455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9317360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3297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2971502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612006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4662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274452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269982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8927262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28819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455050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9253342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9271653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2537341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732379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02704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3F60F-89D4-4963-8EE4-8417F3607E81}" type="slidenum">
              <a:rPr lang="en-US" altLang="sv-SE"/>
              <a:pPr/>
              <a:t>‹#›</a:t>
            </a:fld>
            <a:endParaRPr lang="en-US" alt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52289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499160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0813160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805088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092333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8944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837" y="1852632"/>
            <a:ext cx="3456000" cy="4023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823198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561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561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837" y="1530242"/>
            <a:ext cx="3456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837" y="2426110"/>
            <a:ext cx="3456000" cy="361263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2196861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976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69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8406"/>
            <a:ext cx="7009172" cy="389576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4461"/>
            <a:ext cx="7009171" cy="500325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874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710" y="1850923"/>
            <a:ext cx="7020380" cy="431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68710" y="323191"/>
            <a:ext cx="6954013" cy="97583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1679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1565169" y="1991152"/>
            <a:ext cx="7009172" cy="396201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70" y="1427345"/>
            <a:ext cx="7009171" cy="5003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2545" y="194979"/>
            <a:ext cx="7009171" cy="1118548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64049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4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6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2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3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1976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9" name="Rätvinklig triangel 8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ätvinklig triangel 9"/>
          <p:cNvSpPr/>
          <p:nvPr userDrawn="1"/>
        </p:nvSpPr>
        <p:spPr>
          <a:xfrm rot="10800000">
            <a:off x="7105433" y="0"/>
            <a:ext cx="2038567" cy="187762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49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Rätvinklig triangel 10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ätvinklig triangel 9"/>
          <p:cNvSpPr/>
          <p:nvPr userDrawn="1"/>
        </p:nvSpPr>
        <p:spPr>
          <a:xfrm rot="10800000">
            <a:off x="7105433" y="0"/>
            <a:ext cx="2038567" cy="18776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90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Rätvinklig triangel 10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ätvinklig triangel 8"/>
          <p:cNvSpPr/>
          <p:nvPr userDrawn="1"/>
        </p:nvSpPr>
        <p:spPr>
          <a:xfrm rot="10800000">
            <a:off x="7105433" y="0"/>
            <a:ext cx="2038567" cy="1877627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26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Rätvinklig triangel 9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ätvinklig triangel 11"/>
          <p:cNvSpPr/>
          <p:nvPr userDrawn="1"/>
        </p:nvSpPr>
        <p:spPr>
          <a:xfrm rot="10800000">
            <a:off x="7105433" y="0"/>
            <a:ext cx="2038567" cy="1877627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95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9" name="Rätvinklig triangel 8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ätvinklig triangel 10"/>
          <p:cNvSpPr/>
          <p:nvPr userDrawn="1"/>
        </p:nvSpPr>
        <p:spPr>
          <a:xfrm rot="10800000">
            <a:off x="7105433" y="0"/>
            <a:ext cx="2038567" cy="1877627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714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8" name="Rätvinklig triangel 17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ätvinklig triangel 18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ätvinklig triangel 19"/>
          <p:cNvSpPr/>
          <p:nvPr userDrawn="1"/>
        </p:nvSpPr>
        <p:spPr>
          <a:xfrm rot="10800000">
            <a:off x="7105433" y="0"/>
            <a:ext cx="2038567" cy="1877627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43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8" name="Rätvinklig triangel 17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ätvinklig triangel 9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ätvinklig triangel 10"/>
          <p:cNvSpPr/>
          <p:nvPr userDrawn="1"/>
        </p:nvSpPr>
        <p:spPr>
          <a:xfrm rot="10800000">
            <a:off x="7105433" y="0"/>
            <a:ext cx="2038567" cy="187762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25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34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1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1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1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943" y="1843547"/>
            <a:ext cx="7034894" cy="433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7" y="294163"/>
            <a:ext cx="977527" cy="85999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21" y="5909299"/>
            <a:ext cx="1575592" cy="654537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- </a:t>
            </a:r>
            <a:fld id="{7B9D758B-1615-4FC0-BF69-84333E8BCEA5}" type="slidenum">
              <a:rPr lang="sv-SE" smtClean="0"/>
              <a:pPr/>
              <a:t>‹#›</a:t>
            </a:fld>
            <a:r>
              <a:rPr lang="sv-SE" dirty="0"/>
              <a:t> -</a:t>
            </a:r>
          </a:p>
        </p:txBody>
      </p:sp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1568944" y="323191"/>
            <a:ext cx="7034893" cy="9758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8" name="Rätvinklig triangel 17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ätvinklig triangel 9"/>
          <p:cNvSpPr/>
          <p:nvPr userDrawn="1"/>
        </p:nvSpPr>
        <p:spPr>
          <a:xfrm>
            <a:off x="0" y="4980373"/>
            <a:ext cx="2038567" cy="1877627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ätvinklig triangel 10"/>
          <p:cNvSpPr/>
          <p:nvPr userDrawn="1"/>
        </p:nvSpPr>
        <p:spPr>
          <a:xfrm rot="10800000">
            <a:off x="7105433" y="0"/>
            <a:ext cx="2038567" cy="1877627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06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41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43750"/>
              </p:ext>
            </p:extLst>
          </p:nvPr>
        </p:nvGraphicFramePr>
        <p:xfrm>
          <a:off x="944196" y="1268414"/>
          <a:ext cx="7144727" cy="4392611"/>
        </p:xfrm>
        <a:graphic>
          <a:graphicData uri="http://schemas.openxmlformats.org/drawingml/2006/table">
            <a:tbl>
              <a:tblPr firstRow="1" firstCol="1" bandRow="1"/>
              <a:tblGrid>
                <a:gridCol w="5726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81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9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samtal 2016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110 076</a:t>
                      </a: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9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samtal 2015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67 054</a:t>
                      </a: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9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samtal 2014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75 583</a:t>
                      </a: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24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samtal Försäkringssamtal via telefon 2016</a:t>
                      </a: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10 870</a:t>
                      </a: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0685133"/>
                  </a:ext>
                </a:extLst>
              </a:tr>
              <a:tr h="721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som laddat ner </a:t>
                      </a:r>
                      <a:r>
                        <a:rPr lang="sv-SE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appen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1 475</a:t>
                      </a: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6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registrerade samtal från </a:t>
                      </a:r>
                      <a:r>
                        <a:rPr lang="sv-SE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appen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3374</a:t>
                      </a:r>
                    </a:p>
                  </a:txBody>
                  <a:tcPr marL="44448" marR="444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4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informatörer registrerade i </a:t>
                      </a:r>
                      <a:r>
                        <a:rPr lang="sv-SE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</a:t>
                      </a: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-torget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6 791</a:t>
                      </a: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69" name="Rektangel 6"/>
          <p:cNvSpPr>
            <a:spLocks noChangeArrowheads="1"/>
          </p:cNvSpPr>
          <p:nvPr/>
        </p:nvSpPr>
        <p:spPr bwMode="auto">
          <a:xfrm>
            <a:off x="1547813" y="312298"/>
            <a:ext cx="7011614" cy="956115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600" b="1" dirty="0">
                <a:latin typeface="+mj-lt"/>
                <a:ea typeface="+mj-ea"/>
                <a:cs typeface="+mj-cs"/>
              </a:rPr>
              <a:t>Statistik från Ff-torget</a:t>
            </a:r>
          </a:p>
        </p:txBody>
      </p:sp>
    </p:spTree>
    <p:extLst>
      <p:ext uri="{BB962C8B-B14F-4D97-AF65-F5344CB8AC3E}">
        <p14:creationId xmlns:p14="http://schemas.microsoft.com/office/powerpoint/2010/main" val="19011953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573552"/>
              </p:ext>
            </p:extLst>
          </p:nvPr>
        </p:nvGraphicFramePr>
        <p:xfrm>
          <a:off x="142875" y="1268413"/>
          <a:ext cx="7997713" cy="4392610"/>
        </p:xfrm>
        <a:graphic>
          <a:graphicData uri="http://schemas.openxmlformats.org/drawingml/2006/table">
            <a:tbl>
              <a:tblPr/>
              <a:tblGrid>
                <a:gridCol w="2075084">
                  <a:extLst>
                    <a:ext uri="{9D8B030D-6E8A-4147-A177-3AD203B41FA5}">
                      <a16:colId xmlns="" xmlns:a16="http://schemas.microsoft.com/office/drawing/2014/main" val="1884141443"/>
                    </a:ext>
                  </a:extLst>
                </a:gridCol>
                <a:gridCol w="584418">
                  <a:extLst>
                    <a:ext uri="{9D8B030D-6E8A-4147-A177-3AD203B41FA5}">
                      <a16:colId xmlns="" xmlns:a16="http://schemas.microsoft.com/office/drawing/2014/main" val="2363411721"/>
                    </a:ext>
                  </a:extLst>
                </a:gridCol>
                <a:gridCol w="527493">
                  <a:extLst>
                    <a:ext uri="{9D8B030D-6E8A-4147-A177-3AD203B41FA5}">
                      <a16:colId xmlns="" xmlns:a16="http://schemas.microsoft.com/office/drawing/2014/main" val="2013882034"/>
                    </a:ext>
                  </a:extLst>
                </a:gridCol>
                <a:gridCol w="656400">
                  <a:extLst>
                    <a:ext uri="{9D8B030D-6E8A-4147-A177-3AD203B41FA5}">
                      <a16:colId xmlns="" xmlns:a16="http://schemas.microsoft.com/office/drawing/2014/main" val="1135083050"/>
                    </a:ext>
                  </a:extLst>
                </a:gridCol>
                <a:gridCol w="716857">
                  <a:extLst>
                    <a:ext uri="{9D8B030D-6E8A-4147-A177-3AD203B41FA5}">
                      <a16:colId xmlns="" xmlns:a16="http://schemas.microsoft.com/office/drawing/2014/main" val="2208198706"/>
                    </a:ext>
                  </a:extLst>
                </a:gridCol>
                <a:gridCol w="535484">
                  <a:extLst>
                    <a:ext uri="{9D8B030D-6E8A-4147-A177-3AD203B41FA5}">
                      <a16:colId xmlns="" xmlns:a16="http://schemas.microsoft.com/office/drawing/2014/main" val="352894264"/>
                    </a:ext>
                  </a:extLst>
                </a:gridCol>
                <a:gridCol w="535484">
                  <a:extLst>
                    <a:ext uri="{9D8B030D-6E8A-4147-A177-3AD203B41FA5}">
                      <a16:colId xmlns="" xmlns:a16="http://schemas.microsoft.com/office/drawing/2014/main" val="47974333"/>
                    </a:ext>
                  </a:extLst>
                </a:gridCol>
                <a:gridCol w="509574">
                  <a:extLst>
                    <a:ext uri="{9D8B030D-6E8A-4147-A177-3AD203B41FA5}">
                      <a16:colId xmlns="" xmlns:a16="http://schemas.microsoft.com/office/drawing/2014/main" val="1628789896"/>
                    </a:ext>
                  </a:extLst>
                </a:gridCol>
                <a:gridCol w="621853">
                  <a:extLst>
                    <a:ext uri="{9D8B030D-6E8A-4147-A177-3AD203B41FA5}">
                      <a16:colId xmlns="" xmlns:a16="http://schemas.microsoft.com/office/drawing/2014/main" val="3653739693"/>
                    </a:ext>
                  </a:extLst>
                </a:gridCol>
                <a:gridCol w="640641">
                  <a:extLst>
                    <a:ext uri="{9D8B030D-6E8A-4147-A177-3AD203B41FA5}">
                      <a16:colId xmlns="" xmlns:a16="http://schemas.microsoft.com/office/drawing/2014/main" val="308441340"/>
                    </a:ext>
                  </a:extLst>
                </a:gridCol>
                <a:gridCol w="594425">
                  <a:extLst>
                    <a:ext uri="{9D8B030D-6E8A-4147-A177-3AD203B41FA5}">
                      <a16:colId xmlns="" xmlns:a16="http://schemas.microsoft.com/office/drawing/2014/main" val="2916184344"/>
                    </a:ext>
                  </a:extLst>
                </a:gridCol>
              </a:tblGrid>
              <a:tr h="30413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GRUNDUTBILDNING 2016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073156"/>
                  </a:ext>
                </a:extLst>
              </a:tr>
              <a:tr h="959974"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 plan. grund-utb.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 plan. </a:t>
                      </a:r>
                      <a:r>
                        <a:rPr lang="sv-SE" sz="12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delt</a:t>
                      </a:r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i grund-utb.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 beviljade grundutb.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 beviljade delt. i grundutb.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Resultat Dag 1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Resultat Dag 2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Resultat Dag 3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Resultat Dag 4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Resultat antal kurser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Totalt antal deltagare</a:t>
                      </a:r>
                    </a:p>
                  </a:txBody>
                  <a:tcPr marL="7028" marR="7028" marT="70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2526934"/>
                  </a:ext>
                </a:extLst>
              </a:tr>
              <a:tr h="38838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i Dalarna/Gävleborg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2931173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på Gotland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74833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i Jönköpings län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5052370"/>
                  </a:ext>
                </a:extLst>
              </a:tr>
              <a:tr h="38838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i Mellersta Norrland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78377255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Mellansverige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9376656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i Norra Sverige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0719464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i Skåne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1084288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i Stockholms län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93453687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Sydost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2289033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i Västsverige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4933053"/>
                  </a:ext>
                </a:extLst>
              </a:tr>
              <a:tr h="38838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LO-distriktet i Örebro/Värmland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1732938"/>
                  </a:ext>
                </a:extLst>
              </a:tr>
              <a:tr h="218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Summa totalt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7028" marR="7028" marT="70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3 721</a:t>
                      </a:r>
                    </a:p>
                  </a:txBody>
                  <a:tcPr marL="7028" marR="7028" marT="7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5687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2279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92939"/>
              </p:ext>
            </p:extLst>
          </p:nvPr>
        </p:nvGraphicFramePr>
        <p:xfrm>
          <a:off x="142875" y="1268413"/>
          <a:ext cx="8289025" cy="4392617"/>
        </p:xfrm>
        <a:graphic>
          <a:graphicData uri="http://schemas.openxmlformats.org/drawingml/2006/table">
            <a:tbl>
              <a:tblPr/>
              <a:tblGrid>
                <a:gridCol w="2437763">
                  <a:extLst>
                    <a:ext uri="{9D8B030D-6E8A-4147-A177-3AD203B41FA5}">
                      <a16:colId xmlns="" xmlns:a16="http://schemas.microsoft.com/office/drawing/2014/main" val="24434002"/>
                    </a:ext>
                  </a:extLst>
                </a:gridCol>
                <a:gridCol w="818863">
                  <a:extLst>
                    <a:ext uri="{9D8B030D-6E8A-4147-A177-3AD203B41FA5}">
                      <a16:colId xmlns="" xmlns:a16="http://schemas.microsoft.com/office/drawing/2014/main" val="1062635743"/>
                    </a:ext>
                  </a:extLst>
                </a:gridCol>
                <a:gridCol w="903573">
                  <a:extLst>
                    <a:ext uri="{9D8B030D-6E8A-4147-A177-3AD203B41FA5}">
                      <a16:colId xmlns="" xmlns:a16="http://schemas.microsoft.com/office/drawing/2014/main" val="2760152115"/>
                    </a:ext>
                  </a:extLst>
                </a:gridCol>
                <a:gridCol w="1066718">
                  <a:extLst>
                    <a:ext uri="{9D8B030D-6E8A-4147-A177-3AD203B41FA5}">
                      <a16:colId xmlns="" xmlns:a16="http://schemas.microsoft.com/office/drawing/2014/main" val="1726889803"/>
                    </a:ext>
                  </a:extLst>
                </a:gridCol>
                <a:gridCol w="1066718">
                  <a:extLst>
                    <a:ext uri="{9D8B030D-6E8A-4147-A177-3AD203B41FA5}">
                      <a16:colId xmlns="" xmlns:a16="http://schemas.microsoft.com/office/drawing/2014/main" val="4222907104"/>
                    </a:ext>
                  </a:extLst>
                </a:gridCol>
                <a:gridCol w="903573">
                  <a:extLst>
                    <a:ext uri="{9D8B030D-6E8A-4147-A177-3AD203B41FA5}">
                      <a16:colId xmlns="" xmlns:a16="http://schemas.microsoft.com/office/drawing/2014/main" val="2499005155"/>
                    </a:ext>
                  </a:extLst>
                </a:gridCol>
                <a:gridCol w="1091817">
                  <a:extLst>
                    <a:ext uri="{9D8B030D-6E8A-4147-A177-3AD203B41FA5}">
                      <a16:colId xmlns="" xmlns:a16="http://schemas.microsoft.com/office/drawing/2014/main" val="2772372170"/>
                    </a:ext>
                  </a:extLst>
                </a:gridCol>
              </a:tblGrid>
              <a:tr h="40448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VIDAREUTBILDNING 2016</a:t>
                      </a:r>
                    </a:p>
                  </a:txBody>
                  <a:tcPr marL="7880" marR="7880" marT="7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8860467"/>
                  </a:ext>
                </a:extLst>
              </a:tr>
              <a:tr h="579357"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80" marR="7880" marT="7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Antal plan. kurser</a:t>
                      </a:r>
                    </a:p>
                  </a:txBody>
                  <a:tcPr marL="7880" marR="7880" marT="7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Antal plan. deltagare</a:t>
                      </a:r>
                    </a:p>
                  </a:txBody>
                  <a:tcPr marL="7880" marR="7880" marT="7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Antal beviljade kurser</a:t>
                      </a:r>
                    </a:p>
                  </a:txBody>
                  <a:tcPr marL="7880" marR="7880" marT="7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Antal beviljade deltagare</a:t>
                      </a:r>
                    </a:p>
                  </a:txBody>
                  <a:tcPr marL="7880" marR="7880" marT="7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Resultat tot. antal kurser</a:t>
                      </a:r>
                    </a:p>
                  </a:txBody>
                  <a:tcPr marL="7880" marR="7880" marT="7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Resultat tot. antal deltagare</a:t>
                      </a:r>
                    </a:p>
                  </a:txBody>
                  <a:tcPr marL="7880" marR="7880" marT="7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059970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i Dalarna/Gävleborg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370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370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270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2924108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på Gotland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6617816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i Jönköpings län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28119398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LO-distriktet i Mellersta Norrland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6376250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LO-distriktet Mellansverige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451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7652042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i Norra Sverige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335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0812799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i Skåne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444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87698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i Stockholms län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245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154130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Sydost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510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510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302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1483273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i Västsverige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800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800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776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8752588"/>
                  </a:ext>
                </a:extLst>
              </a:tr>
              <a:tr h="29641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LO-distriktet i Örebro/Värmland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450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450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effectLst/>
                          <a:latin typeface="Times New Roman" panose="02020603050405020304" pitchFamily="18" charset="0"/>
                        </a:rPr>
                        <a:t>369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3360307"/>
                  </a:ext>
                </a:extLst>
              </a:tr>
              <a:tr h="282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Summa totalt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4 620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204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4 620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effectLst/>
                          <a:latin typeface="Times New Roman" panose="02020603050405020304" pitchFamily="18" charset="0"/>
                        </a:rPr>
                        <a:t>164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3511</a:t>
                      </a:r>
                    </a:p>
                  </a:txBody>
                  <a:tcPr marL="7880" marR="7880" marT="7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962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41871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1568944" y="1560513"/>
            <a:ext cx="6191930" cy="4461969"/>
          </a:xfrm>
        </p:spPr>
        <p:txBody>
          <a:bodyPr>
            <a:normAutofit/>
          </a:bodyPr>
          <a:lstStyle/>
          <a:p>
            <a:pPr marL="228600" lvl="1" indent="-228600">
              <a:spcBef>
                <a:spcPts val="1000"/>
              </a:spcBef>
            </a:pPr>
            <a:r>
              <a:rPr lang="sv-SE" dirty="0"/>
              <a:t>Försäkringsutredningen 2013 och 2014</a:t>
            </a:r>
          </a:p>
          <a:p>
            <a:pPr marL="228600" lvl="1" indent="-228600">
              <a:spcBef>
                <a:spcPts val="1000"/>
              </a:spcBef>
            </a:pPr>
            <a:endParaRPr lang="sv-SE" dirty="0"/>
          </a:p>
          <a:p>
            <a:pPr marL="228600" lvl="1" indent="-228600">
              <a:spcBef>
                <a:spcPts val="1000"/>
              </a:spcBef>
            </a:pPr>
            <a:r>
              <a:rPr lang="sv-SE" dirty="0"/>
              <a:t>Stärka informatörens roll</a:t>
            </a:r>
          </a:p>
          <a:p>
            <a:pPr marL="0" lvl="1" indent="0">
              <a:spcBef>
                <a:spcPts val="1000"/>
              </a:spcBef>
              <a:buNone/>
            </a:pP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12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568944" y="250808"/>
            <a:ext cx="7034893" cy="975837"/>
          </a:xfrm>
        </p:spPr>
        <p:txBody>
          <a:bodyPr>
            <a:normAutofit/>
          </a:bodyPr>
          <a:lstStyle/>
          <a:p>
            <a:r>
              <a:rPr lang="sv-SE" dirty="0"/>
              <a:t>Mentorskap </a:t>
            </a:r>
          </a:p>
        </p:txBody>
      </p:sp>
    </p:spTree>
    <p:extLst>
      <p:ext uri="{BB962C8B-B14F-4D97-AF65-F5344CB8AC3E}">
        <p14:creationId xmlns:p14="http://schemas.microsoft.com/office/powerpoint/2010/main" val="393120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13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564861" y="179611"/>
            <a:ext cx="7009171" cy="1118548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l"/>
            <a:r>
              <a:rPr lang="sv-SE" dirty="0"/>
              <a:t>Uppdraget Försäkringsinformatör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1"/>
          </p:nvPr>
        </p:nvSpPr>
        <p:spPr>
          <a:xfrm>
            <a:off x="968375" y="1268413"/>
            <a:ext cx="7009172" cy="4333661"/>
          </a:xfrm>
        </p:spPr>
        <p:txBody>
          <a:bodyPr>
            <a:normAutofit/>
          </a:bodyPr>
          <a:lstStyle/>
          <a:p>
            <a:pPr lvl="0"/>
            <a:r>
              <a:rPr lang="sv-SE" sz="2000" dirty="0"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Det är förbundsavdelningarnas/regionernas ansvar att se till så att samtliga deltagare, redan när kursen startar, ska ha fått en kontaktperson/mentor på sitt förbund. De ska då även ha haft kontakt med denne.</a:t>
            </a:r>
          </a:p>
        </p:txBody>
      </p:sp>
    </p:spTree>
    <p:extLst>
      <p:ext uri="{BB962C8B-B14F-4D97-AF65-F5344CB8AC3E}">
        <p14:creationId xmlns:p14="http://schemas.microsoft.com/office/powerpoint/2010/main" val="375528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- </a:t>
            </a:r>
            <a:fld id="{7B9D758B-1615-4FC0-BF69-84333E8BCEA5}" type="slidenum">
              <a:rPr lang="sv-SE" smtClean="0"/>
              <a:pPr/>
              <a:t>14</a:t>
            </a:fld>
            <a:r>
              <a:rPr lang="sv-SE"/>
              <a:t> -</a:t>
            </a:r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564861" y="194979"/>
            <a:ext cx="7009171" cy="1118548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l"/>
            <a:r>
              <a:rPr lang="sv-SE" dirty="0"/>
              <a:t>Uppdraget Försäkringsinformatör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1"/>
          </p:nvPr>
        </p:nvSpPr>
        <p:spPr>
          <a:xfrm>
            <a:off x="968375" y="1268413"/>
            <a:ext cx="7009172" cy="4333661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Försäkringsinformatörer ska erbjudas stöd av sina förbundsavdelningar för att komma igång med sitt uppdrag.</a:t>
            </a:r>
          </a:p>
          <a:p>
            <a:endParaRPr lang="sv-S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 få tid till uppdraget, </a:t>
            </a:r>
          </a:p>
          <a:p>
            <a:pPr lvl="1"/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 få tillträde till arbetsplatser, samt</a:t>
            </a:r>
          </a:p>
          <a:p>
            <a:pPr lvl="1"/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sv-S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övrigt stöd, som kan behövas för att anordna försäkringsträffar och försäkringssamtal.</a:t>
            </a:r>
          </a:p>
        </p:txBody>
      </p:sp>
    </p:spTree>
    <p:extLst>
      <p:ext uri="{BB962C8B-B14F-4D97-AF65-F5344CB8AC3E}">
        <p14:creationId xmlns:p14="http://schemas.microsoft.com/office/powerpoint/2010/main" val="158236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Använd alla möjligheter</a:t>
            </a:r>
            <a:br>
              <a:rPr lang="sv-SE" dirty="0" smtClean="0"/>
            </a:br>
            <a:r>
              <a:rPr lang="sv-SE" dirty="0" smtClean="0"/>
              <a:t>som kan göra arbetslivet friskare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Förebyggande sjukpenning.</a:t>
            </a:r>
          </a:p>
          <a:p>
            <a:r>
              <a:rPr lang="sv-SE" dirty="0" smtClean="0"/>
              <a:t>Sjuklöneperioden – pröva arbetsförmågan och omplacering.</a:t>
            </a:r>
          </a:p>
          <a:p>
            <a:r>
              <a:rPr lang="sv-SE" dirty="0" smtClean="0"/>
              <a:t>Utredningsstöd från FK.</a:t>
            </a:r>
          </a:p>
          <a:p>
            <a:r>
              <a:rPr lang="sv-SE" dirty="0" smtClean="0"/>
              <a:t>AGS-fonden och Sunt liv.</a:t>
            </a:r>
          </a:p>
          <a:p>
            <a:r>
              <a:rPr lang="sv-SE" dirty="0" smtClean="0"/>
              <a:t>Håll kontakt och stöd medlemmar som är sjukskrivna.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44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ktangel 7"/>
          <p:cNvSpPr>
            <a:spLocks noChangeArrowheads="1"/>
          </p:cNvSpPr>
          <p:nvPr/>
        </p:nvSpPr>
        <p:spPr bwMode="auto">
          <a:xfrm>
            <a:off x="1547813" y="494091"/>
            <a:ext cx="7011615" cy="774322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600" b="1" dirty="0">
                <a:latin typeface="+mj-lt"/>
                <a:ea typeface="+mj-ea"/>
                <a:cs typeface="+mj-cs"/>
              </a:rPr>
              <a:t>Ff-torget 2016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237413" y="5767754"/>
            <a:ext cx="1671918" cy="9512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268413"/>
            <a:ext cx="8748713" cy="511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9828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7237413" y="5777713"/>
            <a:ext cx="1671918" cy="9413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5125" name="Rektangel 7"/>
          <p:cNvSpPr>
            <a:spLocks noChangeArrowheads="1"/>
          </p:cNvSpPr>
          <p:nvPr/>
        </p:nvSpPr>
        <p:spPr bwMode="auto">
          <a:xfrm>
            <a:off x="1547813" y="178884"/>
            <a:ext cx="7408863" cy="1089529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600" b="1" dirty="0">
                <a:latin typeface="+mj-lt"/>
                <a:ea typeface="+mj-ea"/>
                <a:cs typeface="+mj-cs"/>
              </a:rPr>
              <a:t>Ff-torget 2015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271443"/>
            <a:ext cx="8605838" cy="532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5367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7235825" y="6237288"/>
            <a:ext cx="1511300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5125" name="Rektangel 7"/>
          <p:cNvSpPr>
            <a:spLocks noChangeArrowheads="1"/>
          </p:cNvSpPr>
          <p:nvPr/>
        </p:nvSpPr>
        <p:spPr bwMode="auto">
          <a:xfrm>
            <a:off x="1547813" y="315958"/>
            <a:ext cx="7408863" cy="952455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600" b="1" dirty="0">
                <a:latin typeface="+mj-lt"/>
                <a:ea typeface="+mj-ea"/>
                <a:cs typeface="+mj-cs"/>
              </a:rPr>
              <a:t>Ff-torget 2014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237413" y="5792328"/>
            <a:ext cx="1671918" cy="926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66" y="1268413"/>
            <a:ext cx="8899059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1733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7235825" y="6237288"/>
            <a:ext cx="1511300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5125" name="Rektangel 7"/>
          <p:cNvSpPr>
            <a:spLocks noChangeArrowheads="1"/>
          </p:cNvSpPr>
          <p:nvPr/>
        </p:nvSpPr>
        <p:spPr bwMode="auto">
          <a:xfrm>
            <a:off x="1547813" y="318104"/>
            <a:ext cx="7011615" cy="950310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600" b="1" dirty="0">
                <a:latin typeface="+mj-lt"/>
                <a:ea typeface="+mj-ea"/>
                <a:cs typeface="+mj-cs"/>
              </a:rPr>
              <a:t>Försäkringssamtal </a:t>
            </a:r>
            <a:br>
              <a:rPr lang="sv-SE" altLang="sv-SE" sz="3600" b="1" dirty="0">
                <a:latin typeface="+mj-lt"/>
                <a:ea typeface="+mj-ea"/>
                <a:cs typeface="+mj-cs"/>
              </a:rPr>
            </a:br>
            <a:r>
              <a:rPr lang="sv-SE" altLang="sv-SE" sz="3600" b="1" dirty="0">
                <a:latin typeface="+mj-lt"/>
                <a:ea typeface="+mj-ea"/>
                <a:cs typeface="+mj-cs"/>
              </a:rPr>
              <a:t>via telefon 2016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237413" y="5834358"/>
            <a:ext cx="1671918" cy="8846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4" y="1300562"/>
            <a:ext cx="8689443" cy="441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165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7235825" y="6237288"/>
            <a:ext cx="1511300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6149" name="Rektangel 4"/>
          <p:cNvSpPr>
            <a:spLocks noChangeArrowheads="1"/>
          </p:cNvSpPr>
          <p:nvPr/>
        </p:nvSpPr>
        <p:spPr bwMode="auto">
          <a:xfrm>
            <a:off x="1547813" y="84372"/>
            <a:ext cx="7302928" cy="1184041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200" b="1" dirty="0">
                <a:latin typeface="+mj-lt"/>
                <a:ea typeface="+mj-ea"/>
                <a:cs typeface="+mj-cs"/>
              </a:rPr>
              <a:t>Försäkringssamtal via </a:t>
            </a:r>
            <a:br>
              <a:rPr lang="sv-SE" altLang="sv-SE" sz="3200" b="1" dirty="0">
                <a:latin typeface="+mj-lt"/>
                <a:ea typeface="+mj-ea"/>
                <a:cs typeface="+mj-cs"/>
              </a:rPr>
            </a:br>
            <a:r>
              <a:rPr lang="sv-SE" altLang="sv-SE" sz="3200" b="1" dirty="0">
                <a:latin typeface="+mj-lt"/>
                <a:ea typeface="+mj-ea"/>
                <a:cs typeface="+mj-cs"/>
              </a:rPr>
              <a:t>telefon 2016 - Mellersta Norrland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268413"/>
            <a:ext cx="8522311" cy="3331719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237413" y="5826265"/>
            <a:ext cx="1671918" cy="892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847474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7235825" y="6237288"/>
            <a:ext cx="1511300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7173" name="Rektangel 4"/>
          <p:cNvSpPr>
            <a:spLocks noChangeArrowheads="1"/>
          </p:cNvSpPr>
          <p:nvPr/>
        </p:nvSpPr>
        <p:spPr bwMode="auto">
          <a:xfrm>
            <a:off x="1547813" y="312356"/>
            <a:ext cx="7011615" cy="956058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200" b="1" dirty="0">
                <a:latin typeface="+mj-lt"/>
                <a:ea typeface="+mj-ea"/>
                <a:cs typeface="+mj-cs"/>
              </a:rPr>
              <a:t>Försäkringssamtal via </a:t>
            </a:r>
            <a:br>
              <a:rPr lang="sv-SE" altLang="sv-SE" sz="3200" b="1" dirty="0">
                <a:latin typeface="+mj-lt"/>
                <a:ea typeface="+mj-ea"/>
                <a:cs typeface="+mj-cs"/>
              </a:rPr>
            </a:br>
            <a:r>
              <a:rPr lang="sv-SE" altLang="sv-SE" sz="3200" b="1" dirty="0">
                <a:latin typeface="+mj-lt"/>
                <a:ea typeface="+mj-ea"/>
                <a:cs typeface="+mj-cs"/>
              </a:rPr>
              <a:t>telefon 2016 – Dalarna och Gävleborg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237413" y="5874818"/>
            <a:ext cx="1671918" cy="8442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81115"/>
            <a:ext cx="8609013" cy="300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3210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7235825" y="6237288"/>
            <a:ext cx="1511300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  <p:sp>
        <p:nvSpPr>
          <p:cNvPr id="8197" name="Rektangel 1"/>
          <p:cNvSpPr>
            <a:spLocks noChangeArrowheads="1"/>
          </p:cNvSpPr>
          <p:nvPr/>
        </p:nvSpPr>
        <p:spPr bwMode="auto">
          <a:xfrm>
            <a:off x="1547813" y="312356"/>
            <a:ext cx="7011615" cy="956058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200" b="1" dirty="0">
                <a:latin typeface="+mj-lt"/>
                <a:ea typeface="+mj-ea"/>
                <a:cs typeface="+mj-cs"/>
              </a:rPr>
              <a:t>Försäkringssamtal via </a:t>
            </a:r>
            <a:br>
              <a:rPr lang="sv-SE" altLang="sv-SE" sz="3200" b="1" dirty="0">
                <a:latin typeface="+mj-lt"/>
                <a:ea typeface="+mj-ea"/>
                <a:cs typeface="+mj-cs"/>
              </a:rPr>
            </a:br>
            <a:r>
              <a:rPr lang="sv-SE" altLang="sv-SE" sz="3200" b="1" dirty="0">
                <a:latin typeface="+mj-lt"/>
                <a:ea typeface="+mj-ea"/>
                <a:cs typeface="+mj-cs"/>
              </a:rPr>
              <a:t>telefon 2016 - Stockholms län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204047"/>
            <a:ext cx="8863463" cy="4136696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237413" y="5842450"/>
            <a:ext cx="1671918" cy="8765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750457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ktangel 7"/>
          <p:cNvSpPr>
            <a:spLocks noChangeArrowheads="1"/>
          </p:cNvSpPr>
          <p:nvPr/>
        </p:nvSpPr>
        <p:spPr bwMode="auto">
          <a:xfrm>
            <a:off x="1547813" y="318104"/>
            <a:ext cx="7011615" cy="997724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3200" b="1" dirty="0">
                <a:latin typeface="+mj-lt"/>
                <a:ea typeface="+mj-ea"/>
                <a:cs typeface="+mj-cs"/>
              </a:rPr>
              <a:t>Antal personer som laddat ner </a:t>
            </a:r>
            <a:br>
              <a:rPr lang="sv-SE" altLang="sv-SE" sz="3200" b="1" dirty="0">
                <a:latin typeface="+mj-lt"/>
                <a:ea typeface="+mj-ea"/>
                <a:cs typeface="+mj-cs"/>
              </a:rPr>
            </a:br>
            <a:r>
              <a:rPr lang="sv-SE" altLang="sv-SE" sz="3200" b="1" dirty="0">
                <a:latin typeface="+mj-lt"/>
                <a:ea typeface="+mj-ea"/>
                <a:cs typeface="+mj-cs"/>
              </a:rPr>
              <a:t>Ff-torgets </a:t>
            </a:r>
            <a:r>
              <a:rPr lang="sv-SE" altLang="sv-SE" sz="3200" b="1" dirty="0" err="1">
                <a:latin typeface="+mj-lt"/>
                <a:ea typeface="+mj-ea"/>
                <a:cs typeface="+mj-cs"/>
              </a:rPr>
              <a:t>app</a:t>
            </a:r>
            <a:endParaRPr lang="sv-SE" altLang="sv-SE" sz="3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268413"/>
            <a:ext cx="4182087" cy="499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9031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ntroduktion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jukdom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rbetsskada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jukdom o Arbetsskada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rbetslöshet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Ålderdom/Pension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ödsfall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Övrigt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Föräldraledighet">
  <a:themeElements>
    <a:clrScheme name="L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49400"/>
      </a:accent1>
      <a:accent2>
        <a:srgbClr val="E6331F"/>
      </a:accent2>
      <a:accent3>
        <a:srgbClr val="0075BF"/>
      </a:accent3>
      <a:accent4>
        <a:srgbClr val="9D9D9C"/>
      </a:accent4>
      <a:accent5>
        <a:srgbClr val="FCBE00"/>
      </a:accent5>
      <a:accent6>
        <a:srgbClr val="52AE32"/>
      </a:accent6>
      <a:hlink>
        <a:srgbClr val="0563C1"/>
      </a:hlink>
      <a:folHlink>
        <a:srgbClr val="954F72"/>
      </a:folHlink>
    </a:clrScheme>
    <a:fontScheme name="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2bff086d-41a8-4745-9178-e8212c6286bf" ContentTypeId="0x01010019CAF83CAE2775449C4319926C9F7114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1eca80350fc4e77b7e08d1b2f082f5c xmlns="a3fd6bb3-fa2b-4d01-879d-375cc83a77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Organisationsfrågor</TermName>
          <TermId xmlns="http://schemas.microsoft.com/office/infopath/2007/PartnerControls">0ba7c66d-f43f-4d23-9e23-57f1ee188616</TermId>
        </TermInfo>
      </Terms>
    </c1eca80350fc4e77b7e08d1b2f082f5c>
    <b2d606e48b194eeebe79ec80d51b5d65 xmlns="a3fd6bb3-fa2b-4d01-879d-375cc83a77cf">
      <Terms xmlns="http://schemas.microsoft.com/office/infopath/2007/PartnerControls"/>
    </b2d606e48b194eeebe79ec80d51b5d65>
    <TaxKeywordTaxHTField xmlns="a3fd6bb3-fa2b-4d01-879d-375cc83a77cf">
      <Terms xmlns="http://schemas.microsoft.com/office/infopath/2007/PartnerControls"/>
    </TaxKeywordTaxHTField>
    <TaxCatchAll xmlns="a3fd6bb3-fa2b-4d01-879d-375cc83a77cf">
      <Value>1</Value>
    </TaxCatchAll>
    <h02a695b202e4d4f9322ca3e31e577c3 xmlns="a3fd6bb3-fa2b-4d01-879d-375cc83a77cf">
      <Terms xmlns="http://schemas.microsoft.com/office/infopath/2007/PartnerControls"/>
    </h02a695b202e4d4f9322ca3e31e577c3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LO Dokument" ma:contentTypeID="0x01010019CAF83CAE2775449C4319926C9F711400F99636B3D9EBD849ABD6EB916C878495" ma:contentTypeVersion="4" ma:contentTypeDescription="" ma:contentTypeScope="" ma:versionID="7f57ee30cf5c97bf908c4e82aaefac64">
  <xsd:schema xmlns:xsd="http://www.w3.org/2001/XMLSchema" xmlns:xs="http://www.w3.org/2001/XMLSchema" xmlns:p="http://schemas.microsoft.com/office/2006/metadata/properties" xmlns:ns2="a3fd6bb3-fa2b-4d01-879d-375cc83a77cf" targetNamespace="http://schemas.microsoft.com/office/2006/metadata/properties" ma:root="true" ma:fieldsID="b820e685f329e856167dd42d410e9a42" ns2:_="">
    <xsd:import namespace="a3fd6bb3-fa2b-4d01-879d-375cc83a77cf"/>
    <xsd:element name="properties">
      <xsd:complexType>
        <xsd:sequence>
          <xsd:element name="documentManagement">
            <xsd:complexType>
              <xsd:all>
                <xsd:element ref="ns2:h02a695b202e4d4f9322ca3e31e577c3" minOccurs="0"/>
                <xsd:element ref="ns2:TaxCatchAll" minOccurs="0"/>
                <xsd:element ref="ns2:TaxCatchAllLabel" minOccurs="0"/>
                <xsd:element ref="ns2:b2d606e48b194eeebe79ec80d51b5d65" minOccurs="0"/>
                <xsd:element ref="ns2:c1eca80350fc4e77b7e08d1b2f082f5c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d6bb3-fa2b-4d01-879d-375cc83a77cf" elementFormDefault="qualified">
    <xsd:import namespace="http://schemas.microsoft.com/office/2006/documentManagement/types"/>
    <xsd:import namespace="http://schemas.microsoft.com/office/infopath/2007/PartnerControls"/>
    <xsd:element name="h02a695b202e4d4f9322ca3e31e577c3" ma:index="8" nillable="true" ma:taxonomy="true" ma:internalName="h02a695b202e4d4f9322ca3e31e577c3" ma:taxonomyFieldName="LOInformationCategory" ma:displayName="Informationskategori" ma:fieldId="{102a695b-202e-4d4f-9322-ca3e31e577c3}" ma:sspId="2bff086d-41a8-4745-9178-e8212c6286bf" ma:termSetId="a5b2dc81-ea59-449d-8e24-62a1b937d6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90bfae14-13e8-403f-9d94-e3617c1b8fd8}" ma:internalName="TaxCatchAll" ma:showField="CatchAllData" ma:web="1e9ef54d-89a2-4de7-b9a6-c4b5ee3075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90bfae14-13e8-403f-9d94-e3617c1b8fd8}" ma:internalName="TaxCatchAllLabel" ma:readOnly="true" ma:showField="CatchAllDataLabel" ma:web="1e9ef54d-89a2-4de7-b9a6-c4b5ee3075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2d606e48b194eeebe79ec80d51b5d65" ma:index="12" nillable="true" ma:taxonomy="true" ma:internalName="b2d606e48b194eeebe79ec80d51b5d65" ma:taxonomyFieldName="LOSubjectArea" ma:displayName="Sakområden" ma:fieldId="{b2d606e4-8b19-4eee-be79-ec80d51b5d65}" ma:taxonomyMulti="true" ma:sspId="2bff086d-41a8-4745-9178-e8212c6286bf" ma:termSetId="b0f7d562-c213-470b-abae-93f8b62886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1eca80350fc4e77b7e08d1b2f082f5c" ma:index="14" nillable="true" ma:taxonomy="true" ma:internalName="c1eca80350fc4e77b7e08d1b2f082f5c" ma:taxonomyFieldName="LOOrganisationUnit" ma:displayName="Organisation" ma:fieldId="{c1eca803-50fc-4e77-b7e0-8d1b2f082f5c}" ma:sspId="2bff086d-41a8-4745-9178-e8212c6286bf" ma:termSetId="b20497ff-6888-4d2d-b45e-99f0170c93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Företagsnyckelord" ma:fieldId="{23f27201-bee3-471e-b2e7-b64fd8b7ca38}" ma:taxonomyMulti="true" ma:sspId="2bff086d-41a8-4745-9178-e8212c6286b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0D4B5-3740-4924-8379-5E5500BFA711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4EA1A12-09E0-4314-81C9-1DEB180286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E64318-A525-47E1-A676-695B74CDC89C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a3fd6bb3-fa2b-4d01-879d-375cc83a77cf"/>
  </ds:schemaRefs>
</ds:datastoreItem>
</file>

<file path=customXml/itemProps4.xml><?xml version="1.0" encoding="utf-8"?>
<ds:datastoreItem xmlns:ds="http://schemas.openxmlformats.org/officeDocument/2006/customXml" ds:itemID="{C34615A8-4E95-4795-8919-754E6C0A01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fd6bb3-fa2b-4d01-879d-375cc83a77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4523</TotalTime>
  <Words>534</Words>
  <Application>Microsoft Office PowerPoint</Application>
  <PresentationFormat>Bildspel på skärmen (4:3)</PresentationFormat>
  <Paragraphs>285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9</vt:i4>
      </vt:variant>
      <vt:variant>
        <vt:lpstr>Bildrubriker</vt:lpstr>
      </vt:variant>
      <vt:variant>
        <vt:i4>15</vt:i4>
      </vt:variant>
    </vt:vector>
  </HeadingPairs>
  <TitlesOfParts>
    <vt:vector size="29" baseType="lpstr">
      <vt:lpstr>SimSun-ExtB</vt:lpstr>
      <vt:lpstr>Arial</vt:lpstr>
      <vt:lpstr>Calibri</vt:lpstr>
      <vt:lpstr>Times</vt:lpstr>
      <vt:lpstr>Times New Roman</vt:lpstr>
      <vt:lpstr>Introduktion</vt:lpstr>
      <vt:lpstr>Sjukdom</vt:lpstr>
      <vt:lpstr>Arbetsskada</vt:lpstr>
      <vt:lpstr>Sjukdom o Arbetsskada</vt:lpstr>
      <vt:lpstr>Arbetslöshet</vt:lpstr>
      <vt:lpstr>Ålderdom/Pension</vt:lpstr>
      <vt:lpstr>Dödsfall</vt:lpstr>
      <vt:lpstr>Övrigt</vt:lpstr>
      <vt:lpstr>Föräldraledighet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Mentorskap </vt:lpstr>
      <vt:lpstr>Uppdraget Försäkringsinformatör</vt:lpstr>
      <vt:lpstr>Uppdraget Försäkringsinformatör</vt:lpstr>
      <vt:lpstr>Använd alla möjligheter som kan göra arbetslivet friskare</vt:lpstr>
    </vt:vector>
  </TitlesOfParts>
  <Manager>Facket försäkrar</Manager>
  <Company>Facket försäkrar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Facket försäkrar 2015</dc:title>
  <dc:subject>Bilder med talarmanus till grundutbildningen</dc:subject>
  <dc:creator>Facket försäkrar</dc:creator>
  <cp:lastModifiedBy>Lisbeth Lundmark</cp:lastModifiedBy>
  <cp:revision>353</cp:revision>
  <cp:lastPrinted>2016-02-22T06:26:27Z</cp:lastPrinted>
  <dcterms:created xsi:type="dcterms:W3CDTF">2015-03-06T10:20:45Z</dcterms:created>
  <dcterms:modified xsi:type="dcterms:W3CDTF">2017-03-17T08:49:48Z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0x01010019CAF83CAE2775449C4319926C9F711400F99636B3D9EBD849ABD6EB916C878495</vt:lpwstr>
  </property>
  <property fmtid="{D5CDD505-2E9C-101B-9397-08002B2CF9AE}" pid="3" name="TaxKeyword">
    <vt:lpwstr/>
  </property>
  <property fmtid="{D5CDD505-2E9C-101B-9397-08002B2CF9AE}" pid="4" name="LOSubjectArea">
    <vt:lpwstr/>
  </property>
  <property fmtid="{D5CDD505-2E9C-101B-9397-08002B2CF9AE}" pid="5" name="LOInformationCategory">
    <vt:lpwstr/>
  </property>
  <property fmtid="{D5CDD505-2E9C-101B-9397-08002B2CF9AE}" pid="6" name="LOOrganisationUnit">
    <vt:lpwstr>1;#Organisationsfrågor|0ba7c66d-f43f-4d23-9e23-57f1ee188616</vt:lpwstr>
  </property>
</Properties>
</file>